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6.e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3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99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6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emf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6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14.wmf"/><Relationship Id="rId7" Type="http://schemas.openxmlformats.org/officeDocument/2006/relationships/image" Target="../media/image116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1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2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89.bin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7.wmf"/><Relationship Id="rId2" Type="http://schemas.openxmlformats.org/officeDocument/2006/relationships/image" Target="../media/image132.jpeg"/><Relationship Id="rId16" Type="http://schemas.openxmlformats.org/officeDocument/2006/relationships/image" Target="../media/image13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36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43.wmf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42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132.jpeg"/><Relationship Id="rId16" Type="http://schemas.openxmlformats.org/officeDocument/2006/relationships/image" Target="../media/image14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45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0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8.wm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0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63.png"/><Relationship Id="rId7" Type="http://schemas.openxmlformats.org/officeDocument/2006/relationships/image" Target="../media/image165.w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67.wmf"/><Relationship Id="rId5" Type="http://schemas.openxmlformats.org/officeDocument/2006/relationships/image" Target="../media/image164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66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84.w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79.wmf"/><Relationship Id="rId21" Type="http://schemas.openxmlformats.org/officeDocument/2006/relationships/image" Target="../media/image188.wmf"/><Relationship Id="rId7" Type="http://schemas.openxmlformats.org/officeDocument/2006/relationships/image" Target="../media/image181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86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83.wmf"/><Relationship Id="rId5" Type="http://schemas.openxmlformats.org/officeDocument/2006/relationships/image" Target="../media/image180.wmf"/><Relationship Id="rId15" Type="http://schemas.openxmlformats.org/officeDocument/2006/relationships/image" Target="../media/image185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87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2.wmf"/><Relationship Id="rId14" Type="http://schemas.openxmlformats.org/officeDocument/2006/relationships/oleObject" Target="../embeddings/oleObject1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Relationship Id="rId1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89.wmf"/><Relationship Id="rId7" Type="http://schemas.openxmlformats.org/officeDocument/2006/relationships/image" Target="../media/image191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9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gif"/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218.wmf"/><Relationship Id="rId18" Type="http://schemas.openxmlformats.org/officeDocument/2006/relationships/oleObject" Target="../embeddings/oleObject136.bin"/><Relationship Id="rId3" Type="http://schemas.openxmlformats.org/officeDocument/2006/relationships/image" Target="../media/image213.wmf"/><Relationship Id="rId7" Type="http://schemas.openxmlformats.org/officeDocument/2006/relationships/image" Target="../media/image215.w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220.wmf"/><Relationship Id="rId2" Type="http://schemas.openxmlformats.org/officeDocument/2006/relationships/oleObject" Target="../embeddings/oleObject128.bin"/><Relationship Id="rId16" Type="http://schemas.openxmlformats.org/officeDocument/2006/relationships/oleObject" Target="../embeddings/oleObject135.bin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17.wmf"/><Relationship Id="rId5" Type="http://schemas.openxmlformats.org/officeDocument/2006/relationships/image" Target="../media/image214.wmf"/><Relationship Id="rId15" Type="http://schemas.openxmlformats.org/officeDocument/2006/relationships/image" Target="../media/image219.wmf"/><Relationship Id="rId10" Type="http://schemas.openxmlformats.org/officeDocument/2006/relationships/oleObject" Target="../embeddings/oleObject132.bin"/><Relationship Id="rId19" Type="http://schemas.openxmlformats.org/officeDocument/2006/relationships/image" Target="../media/image221.w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16.wmf"/><Relationship Id="rId14" Type="http://schemas.openxmlformats.org/officeDocument/2006/relationships/oleObject" Target="../embeddings/oleObject134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7" Type="http://schemas.openxmlformats.org/officeDocument/2006/relationships/image" Target="../media/image225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24.wmf"/><Relationship Id="rId4" Type="http://schemas.openxmlformats.org/officeDocument/2006/relationships/oleObject" Target="../embeddings/oleObject13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228.jpeg"/><Relationship Id="rId7" Type="http://schemas.openxmlformats.org/officeDocument/2006/relationships/image" Target="../media/image230.wmf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23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2.png"/><Relationship Id="rId16" Type="http://schemas.openxmlformats.org/officeDocument/2006/relationships/image" Target="../media/image3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8.wmf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89640" imgH="1320480" progId="">
                  <p:embed/>
                </p:oleObj>
              </mc:Choice>
              <mc:Fallback>
                <p:oleObj name="Equation" r:id="rId2" imgW="7289640" imgH="13204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  <a:r>
                <a:rPr lang="ru-RU" altLang="x-none"/>
                <a:t>– стала </a:t>
              </a:r>
              <a:r>
                <a:rPr lang="ru-RU" altLang="x-none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05040" imgH="583920" progId="">
                  <p:embed/>
                </p:oleObj>
              </mc:Choice>
              <mc:Fallback>
                <p:oleObj name="Equation" r:id="rId6" imgW="2705040" imgH="58392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ru-RU" altLang="x-none" dirty="0" err="1"/>
              <a:t>рівні</a:t>
            </a:r>
            <a:r>
              <a:rPr lang="ru-RU" altLang="x-none" dirty="0"/>
              <a:t> – «</a:t>
            </a:r>
            <a:r>
              <a:rPr lang="ru-RU" altLang="x-none" dirty="0" err="1"/>
              <a:t>рівновідалені</a:t>
            </a:r>
            <a:r>
              <a:rPr lang="ru-RU" altLang="x-none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300" imgH="584200" progId="">
                  <p:embed/>
                </p:oleObj>
              </mc:Choice>
              <mc:Fallback>
                <p:oleObj name="Equation" r:id="rId8" imgW="2019300" imgH="5842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en-US" altLang="x-none" sz="4000" i="1" dirty="0">
                <a:latin typeface="Times New Roman" panose="02020603050405020304" pitchFamily="18" charset="0"/>
              </a:rPr>
              <a:t>P</a:t>
            </a:r>
            <a:r>
              <a:rPr lang="en-US" altLang="x-none" sz="4000" dirty="0">
                <a:latin typeface="Times New Roman" panose="02020603050405020304" pitchFamily="18" charset="0"/>
              </a:rPr>
              <a:t>(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dirty="0">
                <a:latin typeface="Times New Roman" panose="02020603050405020304" pitchFamily="18" charset="0"/>
              </a:rPr>
              <a:t>)</a:t>
            </a:r>
            <a:r>
              <a:rPr lang="en-US" altLang="x-none" dirty="0"/>
              <a:t> – </a:t>
            </a:r>
            <a:r>
              <a:rPr lang="ru-RU" altLang="x-none" dirty="0" err="1"/>
              <a:t>ймовірність</a:t>
            </a:r>
            <a:r>
              <a:rPr lang="ru-RU" altLang="x-none" dirty="0"/>
              <a:t>, </a:t>
            </a:r>
            <a:r>
              <a:rPr lang="ru-RU" altLang="x-none" dirty="0" err="1"/>
              <a:t>що</a:t>
            </a:r>
            <a:r>
              <a:rPr lang="ru-RU" altLang="x-none" dirty="0"/>
              <a:t> система </a:t>
            </a:r>
            <a:r>
              <a:rPr lang="ru-RU" altLang="x-none" dirty="0" err="1"/>
              <a:t>матиме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dirty="0" err="1"/>
              <a:t>енергію</a:t>
            </a:r>
            <a:r>
              <a:rPr lang="ru-RU" altLang="x-none" dirty="0"/>
              <a:t>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dirty="0"/>
              <a:t> </a:t>
            </a:r>
            <a:endParaRPr lang="ru-RU" altLang="x-none" dirty="0"/>
          </a:p>
          <a:p>
            <a:pPr eaLnBrk="1" hangingPunct="1"/>
            <a:endParaRPr lang="ru-RU" altLang="x-none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92280" imgH="2070000" progId="">
                  <p:embed/>
                </p:oleObj>
              </mc:Choice>
              <mc:Fallback>
                <p:oleObj name="Equation" r:id="rId2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22760" imgH="1447560" progId="">
                  <p:embed/>
                </p:oleObj>
              </mc:Choice>
              <mc:Fallback>
                <p:oleObj name="Equation" r:id="rId4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95700" imgH="685800" progId="">
                  <p:embed/>
                </p:oleObj>
              </mc:Choice>
              <mc:Fallback>
                <p:oleObj name="Equation" r:id="rId6" imgW="3695700" imgH="6858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584200" progId="">
                  <p:embed/>
                </p:oleObj>
              </mc:Choice>
              <mc:Fallback>
                <p:oleObj name="Equation" r:id="rId2" imgW="2019300" imgH="584200" progId="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600" imgH="1168400" progId="">
                  <p:embed/>
                </p:oleObj>
              </mc:Choice>
              <mc:Fallback>
                <p:oleObj name="Equation" r:id="rId4" imgW="4546600" imgH="1168400" progId="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300" imgH="1295400" progId="">
                  <p:embed/>
                </p:oleObj>
              </mc:Choice>
              <mc:Fallback>
                <p:oleObj name="Equation" r:id="rId6" imgW="2654300" imgH="1295400" progId="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19400" imgH="685800" progId="">
                  <p:embed/>
                </p:oleObj>
              </mc:Choice>
              <mc:Fallback>
                <p:oleObj name="Equation" r:id="rId8" imgW="2819400" imgH="685800" progId="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13653"/>
              </p:ext>
            </p:extLst>
          </p:nvPr>
        </p:nvGraphicFramePr>
        <p:xfrm>
          <a:off x="244814" y="2023182"/>
          <a:ext cx="5012590" cy="178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21280" imgH="2743200" progId="Equation.DSMT4">
                  <p:embed/>
                </p:oleObj>
              </mc:Choice>
              <mc:Fallback>
                <p:oleObj name="Equation" r:id="rId2" imgW="772128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14" y="2023182"/>
                        <a:ext cx="5012590" cy="1780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600809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858272"/>
              </p:ext>
            </p:extLst>
          </p:nvPr>
        </p:nvGraphicFramePr>
        <p:xfrm>
          <a:off x="861338" y="650875"/>
          <a:ext cx="3110528" cy="79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46600" imgH="1168400" progId="">
                  <p:embed/>
                </p:oleObj>
              </mc:Choice>
              <mc:Fallback>
                <p:oleObj name="Equation" r:id="rId6" imgW="4546600" imgH="11684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3110528" cy="799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09253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300" imgH="1295400" progId="">
                  <p:embed/>
                </p:oleObj>
              </mc:Choice>
              <mc:Fallback>
                <p:oleObj name="Equation" r:id="rId8" imgW="2654300" imgH="12954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913667"/>
              </p:ext>
            </p:extLst>
          </p:nvPr>
        </p:nvGraphicFramePr>
        <p:xfrm>
          <a:off x="546100" y="4211255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026540" imgH="2069714" progId="">
                  <p:embed/>
                </p:oleObj>
              </mc:Choice>
              <mc:Fallback>
                <p:oleObj name="Equation" r:id="rId14" imgW="4026540" imgH="2069714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4211255"/>
                        <a:ext cx="40259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13711"/>
              </p:ext>
            </p:extLst>
          </p:nvPr>
        </p:nvGraphicFramePr>
        <p:xfrm>
          <a:off x="7066624" y="4473894"/>
          <a:ext cx="1973987" cy="42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705242" imgH="583941" progId="Equation.DSMT4">
                  <p:embed/>
                </p:oleObj>
              </mc:Choice>
              <mc:Fallback>
                <p:oleObj name="Equation" r:id="rId16" imgW="2705242" imgH="5839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66624" y="4473894"/>
                        <a:ext cx="1973987" cy="42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400" imgH="1206500" progId="">
                  <p:embed/>
                </p:oleObj>
              </mc:Choice>
              <mc:Fallback>
                <p:oleObj name="Equation" r:id="rId2" imgW="3708400" imgH="12065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68400" imgH="241300" progId="Equation.3">
                  <p:embed/>
                </p:oleObj>
              </mc:Choice>
              <mc:Fallback>
                <p:oleObj name="Формула" r:id="rId4" imgW="1168400" imgH="2413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79032" imgH="495085" progId="Equation.3">
                  <p:embed/>
                </p:oleObj>
              </mc:Choice>
              <mc:Fallback>
                <p:oleObj name="Формула" r:id="rId6" imgW="1079032" imgH="49508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14600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07860"/>
              </p:ext>
            </p:extLst>
          </p:nvPr>
        </p:nvGraphicFramePr>
        <p:xfrm>
          <a:off x="3425825" y="2822575"/>
          <a:ext cx="2743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66400" progId="Equation.DSMT4">
                  <p:embed/>
                </p:oleObj>
              </mc:Choice>
              <mc:Fallback>
                <p:oleObj name="Equation" r:id="rId2" imgW="92700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2822575"/>
                        <a:ext cx="27432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34725" imgH="457002" progId="Equation.3">
                  <p:embed/>
                </p:oleObj>
              </mc:Choice>
              <mc:Fallback>
                <p:oleObj name="Формула" r:id="rId4" imgW="634725" imgH="457002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45626" imgH="266469" progId="Equation.3">
                  <p:embed/>
                </p:oleObj>
              </mc:Choice>
              <mc:Fallback>
                <p:oleObj name="Формула" r:id="rId6" imgW="545626" imgH="266469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2387520" imgH="520560" progId="Equation.3">
                  <p:embed/>
                </p:oleObj>
              </mc:Choice>
              <mc:Fallback>
                <p:oleObj name="Формула" r:id="rId10" imgW="2387520" imgH="52056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029200"/>
                        <a:ext cx="5534025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90883"/>
              </p:ext>
            </p:extLst>
          </p:nvPr>
        </p:nvGraphicFramePr>
        <p:xfrm>
          <a:off x="2249488" y="3562350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3562350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71343"/>
              </p:ext>
            </p:extLst>
          </p:nvPr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86200" imgH="457200" progId="Equation.DSMT4">
                  <p:embed/>
                </p:oleObj>
              </mc:Choice>
              <mc:Fallback>
                <p:oleObj name="Equation" r:id="rId4" imgW="3886200" imgH="4572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66680" imgH="545760" progId="Equation.3">
                  <p:embed/>
                </p:oleObj>
              </mc:Choice>
              <mc:Fallback>
                <p:oleObj name="Формула" r:id="rId4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96880" imgH="291960" progId="Equation.3">
                  <p:embed/>
                </p:oleObj>
              </mc:Choice>
              <mc:Fallback>
                <p:oleObj name="Формула" r:id="rId6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410200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7" y="3942240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7" y="3942240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</TotalTime>
  <Words>932</Words>
  <Application>Microsoft Office PowerPoint</Application>
  <PresentationFormat>Екран (4:3)</PresentationFormat>
  <Paragraphs>190</Paragraphs>
  <Slides>66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66</vt:i4>
      </vt:variant>
    </vt:vector>
  </HeadingPairs>
  <TitlesOfParts>
    <vt:vector size="76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Презентація PowerPoint</vt:lpstr>
      <vt:lpstr>Рівноважне теплове випромінювання.  Закон Кірхгофа. Закон Стефана-Больцмана. Закон зміщення Віна.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Формула Релея-Джинса. Формула Планка.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Зовнішній фотоелектричний ефект. Фотони.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Ефект Комптона.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Гіпотеза де Бройля.  Хвильові властивості частинок.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Серіальні закономірності атомних спектрів</vt:lpstr>
      <vt:lpstr>Презентація PowerPoint</vt:lpstr>
      <vt:lpstr>Презентація PowerPoint</vt:lpstr>
      <vt:lpstr>Презентація PowerPoint</vt:lpstr>
      <vt:lpstr>Досліди Резерфорда та ядерна  модель атома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Постулати Бора.  Борівська модель атома водню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433</cp:revision>
  <dcterms:created xsi:type="dcterms:W3CDTF">2012-04-26T17:06:14Z</dcterms:created>
  <dcterms:modified xsi:type="dcterms:W3CDTF">2023-03-29T17:38:41Z</dcterms:modified>
</cp:coreProperties>
</file>